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2" r:id="rId3"/>
    <p:sldId id="259" r:id="rId4"/>
    <p:sldId id="260" r:id="rId5"/>
    <p:sldId id="272" r:id="rId6"/>
    <p:sldId id="261" r:id="rId7"/>
    <p:sldId id="271" r:id="rId8"/>
    <p:sldId id="264" r:id="rId9"/>
    <p:sldId id="269" r:id="rId10"/>
    <p:sldId id="273" r:id="rId11"/>
    <p:sldId id="274" r:id="rId12"/>
    <p:sldId id="266" r:id="rId13"/>
    <p:sldId id="267" r:id="rId14"/>
  </p:sldIdLst>
  <p:sldSz cx="12192000" cy="6858000"/>
  <p:notesSz cx="6858000" cy="9144000"/>
  <p:embeddedFontLst>
    <p:embeddedFont>
      <p:font typeface="Calibri Light" panose="020F0302020204030204" pitchFamily="34" charset="0"/>
      <p:regular r:id="rId15"/>
      <p:italic r:id="rId16"/>
    </p:embeddedFon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08-Nov-15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784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08-Nov-15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58631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08-Nov-15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7349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08-Nov-15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390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08-Nov-15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912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08-Nov-15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656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08-Nov-15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075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08-Nov-15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9234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08-Nov-15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76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08-Nov-15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2930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AE6FC-3C07-4197-B26E-C2E924582B25}" type="datetimeFigureOut">
              <a:rPr lang="en-US" smtClean="0"/>
              <a:t>08-Nov-15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772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6AE6FC-3C07-4197-B26E-C2E924582B25}" type="datetimeFigureOut">
              <a:rPr lang="en-US" smtClean="0"/>
              <a:t>08-Nov-15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DA194-89E3-402D-86CD-F094D7F82C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4311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martin@mchaov.net" TargetMode="External"/><Relationship Id="rId2" Type="http://schemas.openxmlformats.org/officeDocument/2006/relationships/hyperlink" Target="https://goo.gl/RBU1Sm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lnkd.in/deXfH5p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effectLst>
            <a:outerShdw blurRad="101600" dir="5400000" sx="10000" sy="10000" algn="ctr" rotWithShape="0">
              <a:srgbClr val="000000">
                <a:alpha val="25000"/>
              </a:srgbClr>
            </a:outerShdw>
          </a:effectLst>
        </p:spPr>
        <p:txBody>
          <a:bodyPr/>
          <a:lstStyle/>
          <a:p>
            <a:r>
              <a:rPr lang="en-US" dirty="0" smtClean="0"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</a:rPr>
              <a:t>Smarter events handling with </a:t>
            </a:r>
            <a:r>
              <a:rPr lang="en-US" b="1" dirty="0" smtClean="0">
                <a:effectLst>
                  <a:outerShdw blurRad="38100" dist="38100" dir="2700000" algn="tl">
                    <a:schemeClr val="bg1">
                      <a:alpha val="43000"/>
                    </a:schemeClr>
                  </a:outerShdw>
                </a:effectLst>
              </a:rPr>
              <a:t>JavaScript</a:t>
            </a:r>
            <a:endParaRPr lang="en-US" b="1" dirty="0">
              <a:effectLst>
                <a:outerShdw blurRad="38100" dist="38100" dir="2700000" algn="tl">
                  <a:schemeClr val="bg1">
                    <a:alpha val="43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73643679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/>
          <a:lstStyle/>
          <a:p>
            <a:pPr algn="ctr"/>
            <a:r>
              <a:rPr lang="en-US" sz="8000" b="1" dirty="0" smtClean="0"/>
              <a:t>DEMO</a:t>
            </a:r>
            <a:endParaRPr lang="en-US" sz="8000" b="1" dirty="0"/>
          </a:p>
        </p:txBody>
      </p:sp>
    </p:spTree>
    <p:extLst>
      <p:ext uri="{BB962C8B-B14F-4D97-AF65-F5344CB8AC3E}">
        <p14:creationId xmlns:p14="http://schemas.microsoft.com/office/powerpoint/2010/main" val="376328904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Testable events</a:t>
            </a:r>
          </a:p>
          <a:p>
            <a:r>
              <a:rPr lang="en-US" dirty="0" smtClean="0"/>
              <a:t>Linked events</a:t>
            </a:r>
          </a:p>
          <a:p>
            <a:r>
              <a:rPr lang="en-US" dirty="0" smtClean="0"/>
              <a:t>Detachable from within the handler</a:t>
            </a:r>
          </a:p>
          <a:p>
            <a:r>
              <a:rPr lang="en-US" dirty="0" smtClean="0"/>
              <a:t>Referenced to a variable</a:t>
            </a:r>
          </a:p>
          <a:p>
            <a:r>
              <a:rPr lang="en-US" dirty="0" smtClean="0"/>
              <a:t>Performance</a:t>
            </a:r>
          </a:p>
          <a:p>
            <a:r>
              <a:rPr lang="en-US" dirty="0" smtClean="0"/>
              <a:t>Profiling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210640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 smtClean="0">
                <a:solidFill>
                  <a:schemeClr val="bg1"/>
                </a:solidFill>
              </a:rPr>
              <a:t>    </a:t>
            </a:r>
            <a:r>
              <a:rPr lang="en-US" b="1" dirty="0" smtClean="0">
                <a:solidFill>
                  <a:schemeClr val="bg1"/>
                </a:solidFill>
              </a:rPr>
              <a:t>Questions?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26657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goo.gl/RBU1Sm</a:t>
            </a:r>
            <a:endParaRPr lang="en-US" dirty="0" smtClean="0"/>
          </a:p>
          <a:p>
            <a:r>
              <a:rPr lang="en-US" dirty="0">
                <a:hlinkClick r:id="rId3"/>
              </a:rPr>
              <a:t>martin@mchaov.net</a:t>
            </a:r>
            <a:endParaRPr lang="en-US" dirty="0"/>
          </a:p>
          <a:p>
            <a:r>
              <a:rPr lang="en-US" dirty="0">
                <a:hlinkClick r:id="rId4"/>
              </a:rPr>
              <a:t>http://lnkd.in/deXfH5p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5079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0036811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1484150"/>
            <a:ext cx="2017143" cy="1325563"/>
          </a:xfrm>
        </p:spPr>
        <p:txBody>
          <a:bodyPr/>
          <a:lstStyle/>
          <a:p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Event</a:t>
            </a:r>
            <a:endParaRPr lang="bg-BG" b="1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305173" y="738539"/>
            <a:ext cx="2061468" cy="66130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Window</a:t>
            </a:r>
            <a:endParaRPr lang="en-US" b="1" dirty="0"/>
          </a:p>
        </p:txBody>
      </p:sp>
      <p:sp>
        <p:nvSpPr>
          <p:cNvPr id="7" name="Rectangle 6"/>
          <p:cNvSpPr/>
          <p:nvPr/>
        </p:nvSpPr>
        <p:spPr>
          <a:xfrm>
            <a:off x="6488002" y="1568456"/>
            <a:ext cx="1722664" cy="661307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Document</a:t>
            </a:r>
            <a:endParaRPr lang="en-US" b="1" dirty="0"/>
          </a:p>
        </p:txBody>
      </p:sp>
      <p:sp>
        <p:nvSpPr>
          <p:cNvPr id="8" name="Rectangle 7"/>
          <p:cNvSpPr/>
          <p:nvPr/>
        </p:nvSpPr>
        <p:spPr>
          <a:xfrm>
            <a:off x="6488002" y="2398373"/>
            <a:ext cx="1722664" cy="661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&lt;HTML&gt;</a:t>
            </a:r>
            <a:endParaRPr lang="en-US" b="1" dirty="0"/>
          </a:p>
        </p:txBody>
      </p:sp>
      <p:sp>
        <p:nvSpPr>
          <p:cNvPr id="9" name="Rectangle 8"/>
          <p:cNvSpPr/>
          <p:nvPr/>
        </p:nvSpPr>
        <p:spPr>
          <a:xfrm>
            <a:off x="6500702" y="3228290"/>
            <a:ext cx="1722664" cy="661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&lt;BODY&gt;</a:t>
            </a:r>
            <a:endParaRPr lang="en-US" b="1" dirty="0"/>
          </a:p>
        </p:txBody>
      </p:sp>
      <p:sp>
        <p:nvSpPr>
          <p:cNvPr id="10" name="Rectangle 9"/>
          <p:cNvSpPr/>
          <p:nvPr/>
        </p:nvSpPr>
        <p:spPr>
          <a:xfrm>
            <a:off x="3891387" y="4296278"/>
            <a:ext cx="1722664" cy="661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&lt;HEADER&gt;</a:t>
            </a:r>
            <a:endParaRPr lang="en-US" b="1" dirty="0"/>
          </a:p>
        </p:txBody>
      </p:sp>
      <p:sp>
        <p:nvSpPr>
          <p:cNvPr id="11" name="Rectangle 10"/>
          <p:cNvSpPr/>
          <p:nvPr/>
        </p:nvSpPr>
        <p:spPr>
          <a:xfrm>
            <a:off x="7513236" y="4296277"/>
            <a:ext cx="1722664" cy="661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&lt;DIV&gt;</a:t>
            </a:r>
            <a:endParaRPr lang="en-US" b="1" dirty="0"/>
          </a:p>
        </p:txBody>
      </p:sp>
      <p:sp>
        <p:nvSpPr>
          <p:cNvPr id="12" name="Rectangle 11"/>
          <p:cNvSpPr/>
          <p:nvPr/>
        </p:nvSpPr>
        <p:spPr>
          <a:xfrm>
            <a:off x="9493301" y="4296275"/>
            <a:ext cx="1722664" cy="6613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/>
              <a:t>&lt;DIV&gt;</a:t>
            </a:r>
            <a:endParaRPr lang="en-US" b="1" dirty="0"/>
          </a:p>
        </p:txBody>
      </p:sp>
      <p:grpSp>
        <p:nvGrpSpPr>
          <p:cNvPr id="13" name="Group 12"/>
          <p:cNvGrpSpPr/>
          <p:nvPr/>
        </p:nvGrpSpPr>
        <p:grpSpPr>
          <a:xfrm>
            <a:off x="2589175" y="5458153"/>
            <a:ext cx="4327087" cy="661308"/>
            <a:chOff x="2239057" y="5285027"/>
            <a:chExt cx="4327087" cy="661308"/>
          </a:xfrm>
        </p:grpSpPr>
        <p:sp>
          <p:nvSpPr>
            <p:cNvPr id="27" name="Rectangle 26"/>
            <p:cNvSpPr/>
            <p:nvPr/>
          </p:nvSpPr>
          <p:spPr>
            <a:xfrm>
              <a:off x="2239057" y="5285027"/>
              <a:ext cx="1722664" cy="661307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&lt;A&gt;</a:t>
              </a:r>
              <a:endParaRPr lang="en-US" b="1" dirty="0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4843480" y="5285028"/>
              <a:ext cx="1722664" cy="66130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b="1" dirty="0" smtClean="0"/>
                <a:t>&lt;A&gt;</a:t>
              </a:r>
              <a:endParaRPr lang="en-US" b="1" dirty="0"/>
            </a:p>
          </p:txBody>
        </p:sp>
      </p:grpSp>
      <p:cxnSp>
        <p:nvCxnSpPr>
          <p:cNvPr id="14" name="Curved Connector 13"/>
          <p:cNvCxnSpPr>
            <a:stCxn id="6" idx="1"/>
            <a:endCxn id="7" idx="1"/>
          </p:cNvCxnSpPr>
          <p:nvPr/>
        </p:nvCxnSpPr>
        <p:spPr>
          <a:xfrm rot="10800000" flipH="1" flipV="1">
            <a:off x="6305172" y="1069192"/>
            <a:ext cx="182829" cy="829917"/>
          </a:xfrm>
          <a:prstGeom prst="curvedConnector3">
            <a:avLst>
              <a:gd name="adj1" fmla="val -125035"/>
            </a:avLst>
          </a:prstGeom>
          <a:ln w="38100" cap="rnd">
            <a:solidFill>
              <a:srgbClr val="C000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urved Connector 14"/>
          <p:cNvCxnSpPr>
            <a:stCxn id="7" idx="1"/>
            <a:endCxn id="8" idx="1"/>
          </p:cNvCxnSpPr>
          <p:nvPr/>
        </p:nvCxnSpPr>
        <p:spPr>
          <a:xfrm rot="10800000" flipV="1">
            <a:off x="6488002" y="1899109"/>
            <a:ext cx="12700" cy="829917"/>
          </a:xfrm>
          <a:prstGeom prst="curvedConnector3">
            <a:avLst>
              <a:gd name="adj1" fmla="val 1800000"/>
            </a:avLst>
          </a:prstGeom>
          <a:ln w="38100" cap="rnd">
            <a:solidFill>
              <a:srgbClr val="C000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urved Connector 15"/>
          <p:cNvCxnSpPr>
            <a:stCxn id="8" idx="1"/>
            <a:endCxn id="9" idx="1"/>
          </p:cNvCxnSpPr>
          <p:nvPr/>
        </p:nvCxnSpPr>
        <p:spPr>
          <a:xfrm rot="10800000" flipH="1" flipV="1">
            <a:off x="6488002" y="2729026"/>
            <a:ext cx="12700" cy="829917"/>
          </a:xfrm>
          <a:prstGeom prst="curvedConnector3">
            <a:avLst>
              <a:gd name="adj1" fmla="val -1800000"/>
            </a:avLst>
          </a:prstGeom>
          <a:ln w="38100" cap="rnd">
            <a:solidFill>
              <a:srgbClr val="C000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urved Connector 16"/>
          <p:cNvCxnSpPr>
            <a:stCxn id="9" idx="1"/>
            <a:endCxn id="10" idx="0"/>
          </p:cNvCxnSpPr>
          <p:nvPr/>
        </p:nvCxnSpPr>
        <p:spPr>
          <a:xfrm rot="10800000" flipV="1">
            <a:off x="4752720" y="3558944"/>
            <a:ext cx="1747983" cy="737334"/>
          </a:xfrm>
          <a:prstGeom prst="curvedConnector2">
            <a:avLst/>
          </a:prstGeom>
          <a:ln w="38100" cap="rnd">
            <a:solidFill>
              <a:srgbClr val="C000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urved Connector 17"/>
          <p:cNvCxnSpPr/>
          <p:nvPr/>
        </p:nvCxnSpPr>
        <p:spPr>
          <a:xfrm rot="10800000" flipV="1">
            <a:off x="3450507" y="4626932"/>
            <a:ext cx="440880" cy="831221"/>
          </a:xfrm>
          <a:prstGeom prst="curvedConnector2">
            <a:avLst/>
          </a:prstGeom>
          <a:ln w="38100" cap="rnd">
            <a:solidFill>
              <a:srgbClr val="C000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urved Connector 18"/>
          <p:cNvCxnSpPr>
            <a:stCxn id="27" idx="3"/>
            <a:endCxn id="10" idx="2"/>
          </p:cNvCxnSpPr>
          <p:nvPr/>
        </p:nvCxnSpPr>
        <p:spPr>
          <a:xfrm flipV="1">
            <a:off x="4311839" y="4957585"/>
            <a:ext cx="440880" cy="831222"/>
          </a:xfrm>
          <a:prstGeom prst="curvedConnector2">
            <a:avLst/>
          </a:prstGeom>
          <a:ln w="38100" cap="rnd">
            <a:solidFill>
              <a:srgbClr val="0099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urved Connector 19"/>
          <p:cNvCxnSpPr>
            <a:stCxn id="10" idx="3"/>
            <a:endCxn id="9" idx="2"/>
          </p:cNvCxnSpPr>
          <p:nvPr/>
        </p:nvCxnSpPr>
        <p:spPr>
          <a:xfrm flipV="1">
            <a:off x="5614051" y="3889597"/>
            <a:ext cx="1747983" cy="737335"/>
          </a:xfrm>
          <a:prstGeom prst="curvedConnector2">
            <a:avLst/>
          </a:prstGeom>
          <a:ln w="38100" cap="rnd">
            <a:solidFill>
              <a:srgbClr val="0099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urved Connector 20"/>
          <p:cNvCxnSpPr>
            <a:stCxn id="9" idx="3"/>
            <a:endCxn id="8" idx="3"/>
          </p:cNvCxnSpPr>
          <p:nvPr/>
        </p:nvCxnSpPr>
        <p:spPr>
          <a:xfrm flipH="1" flipV="1">
            <a:off x="8210666" y="2729027"/>
            <a:ext cx="12700" cy="829917"/>
          </a:xfrm>
          <a:prstGeom prst="curvedConnector3">
            <a:avLst>
              <a:gd name="adj1" fmla="val -1800000"/>
            </a:avLst>
          </a:prstGeom>
          <a:ln w="38100" cap="rnd">
            <a:solidFill>
              <a:srgbClr val="0099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urved Connector 21"/>
          <p:cNvCxnSpPr>
            <a:stCxn id="8" idx="3"/>
            <a:endCxn id="7" idx="3"/>
          </p:cNvCxnSpPr>
          <p:nvPr/>
        </p:nvCxnSpPr>
        <p:spPr>
          <a:xfrm flipV="1">
            <a:off x="8210666" y="1899110"/>
            <a:ext cx="12700" cy="829917"/>
          </a:xfrm>
          <a:prstGeom prst="curvedConnector3">
            <a:avLst>
              <a:gd name="adj1" fmla="val 1800000"/>
            </a:avLst>
          </a:prstGeom>
          <a:ln w="38100" cap="rnd">
            <a:solidFill>
              <a:srgbClr val="0099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urved Connector 22"/>
          <p:cNvCxnSpPr>
            <a:stCxn id="7" idx="3"/>
            <a:endCxn id="6" idx="3"/>
          </p:cNvCxnSpPr>
          <p:nvPr/>
        </p:nvCxnSpPr>
        <p:spPr>
          <a:xfrm flipV="1">
            <a:off x="8210666" y="1069193"/>
            <a:ext cx="155975" cy="829917"/>
          </a:xfrm>
          <a:prstGeom prst="curvedConnector3">
            <a:avLst>
              <a:gd name="adj1" fmla="val 246562"/>
            </a:avLst>
          </a:prstGeom>
          <a:ln w="38100" cap="rnd">
            <a:solidFill>
              <a:srgbClr val="009900"/>
            </a:solidFill>
            <a:round/>
            <a:headEnd type="diamond" w="sm" len="sm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441791" y="1299485"/>
            <a:ext cx="1613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rgbClr val="FF0000"/>
                </a:solidFill>
              </a:rPr>
              <a:t>CAPTURE</a:t>
            </a:r>
            <a:endParaRPr lang="en-US" b="1" dirty="0">
              <a:solidFill>
                <a:srgbClr val="0099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976036" y="5604141"/>
            <a:ext cx="1613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accent2">
                    <a:lumMod val="75000"/>
                  </a:schemeClr>
                </a:solidFill>
              </a:rPr>
              <a:t>TARGET</a:t>
            </a:r>
            <a:endParaRPr lang="en-US" b="1" dirty="0">
              <a:solidFill>
                <a:srgbClr val="0099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619918" y="1299484"/>
            <a:ext cx="16131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9900"/>
                </a:solidFill>
              </a:rPr>
              <a:t>BUBBLING</a:t>
            </a:r>
            <a:endParaRPr lang="en-US" b="1" dirty="0">
              <a:solidFill>
                <a:srgbClr val="0099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1263798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500"/>
                            </p:stCondLst>
                            <p:childTnLst>
                              <p:par>
                                <p:cTn id="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000"/>
                            </p:stCondLst>
                            <p:childTnLst>
                              <p:par>
                                <p:cTn id="5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000"/>
                            </p:stCondLst>
                            <p:childTnLst>
                              <p:par>
                                <p:cTn id="7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500"/>
                            </p:stCondLst>
                            <p:childTnLst>
                              <p:par>
                                <p:cTn id="8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000"/>
                            </p:stCondLst>
                            <p:childTnLst>
                              <p:par>
                                <p:cTn id="8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500"/>
                            </p:stCondLst>
                            <p:childTnLst>
                              <p:par>
                                <p:cTn id="9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24" grpId="0"/>
      <p:bldP spid="25" grpId="0"/>
      <p:bldP spid="2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Event Listener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addEventListener</a:t>
            </a:r>
            <a:r>
              <a:rPr lang="en-US" dirty="0" smtClean="0"/>
              <a:t>();</a:t>
            </a:r>
          </a:p>
          <a:p>
            <a:r>
              <a:rPr lang="en-US" dirty="0" err="1" smtClean="0"/>
              <a:t>removeEventListener</a:t>
            </a:r>
            <a:r>
              <a:rPr lang="en-US" dirty="0" smtClean="0"/>
              <a:t>();</a:t>
            </a:r>
          </a:p>
        </p:txBody>
      </p:sp>
    </p:spTree>
    <p:extLst>
      <p:ext uri="{BB962C8B-B14F-4D97-AF65-F5344CB8AC3E}">
        <p14:creationId xmlns:p14="http://schemas.microsoft.com/office/powerpoint/2010/main" val="138289177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 err="1">
                <a:solidFill>
                  <a:schemeClr val="bg1">
                    <a:lumMod val="75000"/>
                  </a:schemeClr>
                </a:solidFill>
              </a:rPr>
              <a:t>htmlRef.</a:t>
            </a:r>
            <a:r>
              <a:rPr lang="en-US" dirty="0" err="1">
                <a:solidFill>
                  <a:schemeClr val="accent1">
                    <a:lumMod val="75000"/>
                  </a:schemeClr>
                </a:solidFill>
              </a:rPr>
              <a:t>addEventListener</a:t>
            </a:r>
            <a:r>
              <a:rPr lang="en-US" i="1" dirty="0"/>
              <a:t>(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‘click’ </a:t>
            </a:r>
            <a:r>
              <a:rPr lang="en-US" i="1" dirty="0"/>
              <a:t>, handler ,</a:t>
            </a:r>
            <a:r>
              <a:rPr lang="en-US" dirty="0"/>
              <a:t> </a:t>
            </a:r>
            <a:r>
              <a:rPr lang="en-US" dirty="0">
                <a:solidFill>
                  <a:schemeClr val="accent2">
                    <a:lumMod val="50000"/>
                  </a:schemeClr>
                </a:solidFill>
              </a:rPr>
              <a:t>false </a:t>
            </a:r>
            <a:r>
              <a:rPr lang="en-US" i="1" dirty="0"/>
              <a:t>);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function 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</a:rPr>
              <a:t>handler</a:t>
            </a:r>
            <a:r>
              <a:rPr lang="en-US" dirty="0" smtClean="0"/>
              <a:t>(){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i="1" dirty="0" smtClean="0">
                <a:solidFill>
                  <a:schemeClr val="accent2">
                    <a:lumMod val="50000"/>
                  </a:schemeClr>
                </a:solidFill>
              </a:rPr>
              <a:t>this =&gt; 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object, html reference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i="1" dirty="0" smtClean="0">
                <a:solidFill>
                  <a:schemeClr val="accent2">
                    <a:lumMod val="50000"/>
                  </a:schemeClr>
                </a:solidFill>
              </a:rPr>
              <a:t>event =&gt;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chemeClr val="bg1">
                    <a:lumMod val="50000"/>
                  </a:schemeClr>
                </a:solidFill>
              </a:rPr>
              <a:t>object, event configuration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53485851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html reference in event object</a:t>
            </a:r>
          </a:p>
          <a:p>
            <a:r>
              <a:rPr lang="en-US" dirty="0" smtClean="0"/>
              <a:t>No reference to other events</a:t>
            </a:r>
          </a:p>
          <a:p>
            <a:r>
              <a:rPr lang="en-US" dirty="0" smtClean="0"/>
              <a:t>No return value</a:t>
            </a:r>
          </a:p>
          <a:p>
            <a:r>
              <a:rPr lang="en-US" dirty="0" smtClean="0"/>
              <a:t>Hard to use with anonymous functions</a:t>
            </a:r>
          </a:p>
          <a:p>
            <a:r>
              <a:rPr lang="en-US" dirty="0" smtClean="0"/>
              <a:t>Untestable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61161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2127279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UIEvent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14350" indent="-514350">
              <a:buFont typeface="+mj-lt"/>
              <a:buAutoNum type="arabicPeriod"/>
            </a:pPr>
            <a:endParaRPr lang="en-US" b="1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Get all attached events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Check for specific event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Detach all or specific events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Trigger events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Testable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58816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Syntax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1" dirty="0" err="1" smtClean="0"/>
              <a:t>UIEvent</a:t>
            </a:r>
            <a:r>
              <a:rPr lang="en-US" i="1" dirty="0"/>
              <a:t>({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i="1" dirty="0" smtClean="0"/>
              <a:t>name</a:t>
            </a:r>
            <a:r>
              <a:rPr lang="en-US" i="1" dirty="0"/>
              <a:t>:</a:t>
            </a:r>
            <a:r>
              <a:rPr lang="en-US" dirty="0"/>
              <a:t>     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'Event name'</a:t>
            </a:r>
            <a:r>
              <a:rPr lang="en-US" dirty="0" smtClean="0"/>
              <a:t>,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i="1" dirty="0" err="1" smtClean="0"/>
              <a:t>htmlRef</a:t>
            </a:r>
            <a:r>
              <a:rPr lang="en-US" i="1" dirty="0"/>
              <a:t>:</a:t>
            </a:r>
            <a:r>
              <a:rPr lang="en-US" dirty="0"/>
              <a:t>   </a:t>
            </a:r>
            <a:r>
              <a:rPr lang="en-US" b="1" dirty="0" err="1">
                <a:solidFill>
                  <a:schemeClr val="accent2">
                    <a:lumMod val="50000"/>
                  </a:schemeClr>
                </a:solidFill>
              </a:rPr>
              <a:t>htmlRef</a:t>
            </a:r>
            <a:r>
              <a:rPr lang="en-US" dirty="0"/>
              <a:t>,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i="1" dirty="0" smtClean="0"/>
              <a:t>handler</a:t>
            </a:r>
            <a:r>
              <a:rPr lang="en-US" i="1" dirty="0"/>
              <a:t>:</a:t>
            </a:r>
            <a:r>
              <a:rPr lang="en-US" dirty="0"/>
              <a:t>  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function</a:t>
            </a:r>
            <a:r>
              <a:rPr lang="en-US" dirty="0" smtClean="0"/>
              <a:t>(){ alert(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'it works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'</a:t>
            </a:r>
            <a:r>
              <a:rPr lang="en-US" dirty="0" smtClean="0"/>
              <a:t> ); },</a:t>
            </a:r>
            <a:endParaRPr lang="en-US" dirty="0"/>
          </a:p>
          <a:p>
            <a:pPr marL="0" indent="0">
              <a:buNone/>
            </a:pPr>
            <a:r>
              <a:rPr lang="en-US"/>
              <a:t>	</a:t>
            </a:r>
            <a:r>
              <a:rPr lang="en-US" i="1" smtClean="0"/>
              <a:t>type</a:t>
            </a:r>
            <a:r>
              <a:rPr lang="en-US" i="1" dirty="0"/>
              <a:t>:</a:t>
            </a:r>
            <a:r>
              <a:rPr lang="en-US" dirty="0"/>
              <a:t>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'click'</a:t>
            </a:r>
          </a:p>
          <a:p>
            <a:pPr marL="0" indent="0">
              <a:buNone/>
            </a:pPr>
            <a:r>
              <a:rPr lang="en-US" i="1" dirty="0" smtClean="0"/>
              <a:t>});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6910920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338</TotalTime>
  <Words>124</Words>
  <Application>Microsoft Office PowerPoint</Application>
  <PresentationFormat>Widescreen</PresentationFormat>
  <Paragraphs>56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 Light</vt:lpstr>
      <vt:lpstr>Calibri</vt:lpstr>
      <vt:lpstr>Office Theme</vt:lpstr>
      <vt:lpstr>Smarter events handling with JavaScript</vt:lpstr>
      <vt:lpstr>PowerPoint Presentation</vt:lpstr>
      <vt:lpstr>Event</vt:lpstr>
      <vt:lpstr>Event Listener</vt:lpstr>
      <vt:lpstr>Usage</vt:lpstr>
      <vt:lpstr>Issues</vt:lpstr>
      <vt:lpstr>PowerPoint Presentation</vt:lpstr>
      <vt:lpstr>UIEvent</vt:lpstr>
      <vt:lpstr>Syntax</vt:lpstr>
      <vt:lpstr>DEMO</vt:lpstr>
      <vt:lpstr>Resume</vt:lpstr>
      <vt:lpstr>    Questions?</vt:lpstr>
      <vt:lpstr>Thank you!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Smarter events handling with JavaScript</dc:title>
  <dc:creator>Martin Chaov</dc:creator>
  <cp:lastModifiedBy>Martin Chaov</cp:lastModifiedBy>
  <cp:revision>95</cp:revision>
  <dcterms:created xsi:type="dcterms:W3CDTF">2015-11-07T07:19:32Z</dcterms:created>
  <dcterms:modified xsi:type="dcterms:W3CDTF">2015-11-08T08:45:28Z</dcterms:modified>
</cp:coreProperties>
</file>

<file path=docProps/thumbnail.jpeg>
</file>